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9"/>
  </p:notesMasterIdLst>
  <p:handoutMasterIdLst>
    <p:handoutMasterId r:id="rId10"/>
  </p:handoutMasterIdLst>
  <p:sldIdLst>
    <p:sldId id="256" r:id="rId2"/>
    <p:sldId id="257" r:id="rId3"/>
    <p:sldId id="259" r:id="rId4"/>
    <p:sldId id="261" r:id="rId5"/>
    <p:sldId id="262" r:id="rId6"/>
    <p:sldId id="263" r:id="rId7"/>
    <p:sldId id="258" r:id="rId8"/>
  </p:sldIdLst>
  <p:sldSz cx="9144000" cy="6858000" type="screen4x3"/>
  <p:notesSz cx="6858000" cy="9144000"/>
  <p:embeddedFontLst>
    <p:embeddedFont>
      <p:font typeface="Calibri" panose="020F0502020204030204" pitchFamily="34" charset="0"/>
      <p:regular r:id="rId11"/>
      <p:bold r:id="rId12"/>
      <p:italic r:id="rId13"/>
      <p:boldItalic r:id="rId14"/>
    </p:embeddedFont>
    <p:embeddedFont>
      <p:font typeface="Twinkl" panose="020B060402020202020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57" userDrawn="1">
          <p15:clr>
            <a:srgbClr val="A4A3A4"/>
          </p15:clr>
        </p15:guide>
        <p15:guide id="4" pos="340" userDrawn="1">
          <p15:clr>
            <a:srgbClr val="A4A3A4"/>
          </p15:clr>
        </p15:guide>
        <p15:guide id="5" orient="horz" pos="3997" userDrawn="1">
          <p15:clr>
            <a:srgbClr val="A4A3A4"/>
          </p15:clr>
        </p15:guide>
        <p15:guide id="6" pos="5375" userDrawn="1">
          <p15:clr>
            <a:srgbClr val="A4A3A4"/>
          </p15:clr>
        </p15:guide>
        <p15:guide id="7" orient="horz" pos="346" userDrawn="1">
          <p15:clr>
            <a:srgbClr val="A4A3A4"/>
          </p15:clr>
        </p15:guide>
        <p15:guide id="8" pos="476" userDrawn="1">
          <p15:clr>
            <a:srgbClr val="A4A3A4"/>
          </p15:clr>
        </p15:guide>
        <p15:guide id="9" orient="horz" pos="459" userDrawn="1">
          <p15:clr>
            <a:srgbClr val="A4A3A4"/>
          </p15:clr>
        </p15:guide>
        <p15:guide id="10" orient="horz" pos="3838" userDrawn="1">
          <p15:clr>
            <a:srgbClr val="A4A3A4"/>
          </p15:clr>
        </p15:guide>
        <p15:guide id="11" pos="52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4D9A"/>
    <a:srgbClr val="18A0DB"/>
    <a:srgbClr val="80C1EB"/>
    <a:srgbClr val="4DB1E3"/>
    <a:srgbClr val="DE1E5A"/>
    <a:srgbClr val="BC0105"/>
    <a:srgbClr val="ACDDFC"/>
    <a:srgbClr val="FFFFFF"/>
    <a:srgbClr val="4AA1D9"/>
    <a:srgbClr val="21A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2" autoAdjust="0"/>
    <p:restoredTop sz="94660"/>
  </p:normalViewPr>
  <p:slideViewPr>
    <p:cSldViewPr snapToGrid="0" showGuides="1">
      <p:cViewPr varScale="1">
        <p:scale>
          <a:sx n="82" d="100"/>
          <a:sy n="82" d="100"/>
        </p:scale>
        <p:origin x="1546" y="48"/>
      </p:cViewPr>
      <p:guideLst>
        <p:guide orient="horz" pos="2160"/>
        <p:guide pos="2857"/>
        <p:guide pos="340"/>
        <p:guide orient="horz" pos="3997"/>
        <p:guide pos="5375"/>
        <p:guide orient="horz" pos="346"/>
        <p:guide pos="476"/>
        <p:guide orient="horz" pos="459"/>
        <p:guide orient="horz" pos="3838"/>
        <p:guide pos="5261"/>
      </p:guideLst>
    </p:cSldViewPr>
  </p:slideViewPr>
  <p:notesTextViewPr>
    <p:cViewPr>
      <p:scale>
        <a:sx n="3" d="2"/>
        <a:sy n="3" d="2"/>
      </p:scale>
      <p:origin x="0" y="0"/>
    </p:cViewPr>
  </p:notesText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handoutMaster" Target="handoutMasters/handout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29/10/2022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29/10/2022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21341-850D-40E1-BB3D-87946DC9B06D}" type="slidenum">
              <a:rPr lang="en-GB" smtClean="0"/>
              <a:t>1</a:t>
            </a:fld>
            <a:endParaRPr lang="en-GB"/>
          </a:p>
        </p:txBody>
      </p:sp>
    </p:spTree>
    <p:extLst>
      <p:ext uri="{BB962C8B-B14F-4D97-AF65-F5344CB8AC3E}">
        <p14:creationId xmlns:p14="http://schemas.microsoft.com/office/powerpoint/2010/main" val="4230120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m.au/resources/australian-resources-sen/teaching-and-support-inclusive-education-australia/social-stories-visual-supports-inclusive-education-australia" TargetMode="External"/><Relationship Id="rId2" Type="http://schemas.openxmlformats.org/officeDocument/2006/relationships/hyperlink" Target="https://www.twinkl.co.uk/" TargetMode="External"/><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twinkl.com.au/resources/australian-resources-sen/teaching-and-support-inclusive-education-australia/social-stories-visual-supports-inclusive-education-australia" TargetMode="External"/><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twinkl.co.uk/" TargetMode="External"/><Relationship Id="rId1" Type="http://schemas.openxmlformats.org/officeDocument/2006/relationships/slideMaster" Target="../slideMasters/slideMaster1.xml"/><Relationship Id="rId4" Type="http://schemas.openxmlformats.org/officeDocument/2006/relationships/hyperlink" Target="https://www.twinkl.com.au/resources/australian-resources-sen/teaching-and-support-inclusive-education-australia/social-stories-visual-supports-inclusive-education-australia"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hlinkClick r:id="rId2"/>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3"/>
            <a:extLst>
              <a:ext uri="{FF2B5EF4-FFF2-40B4-BE49-F238E27FC236}">
                <a16:creationId xmlns:a16="http://schemas.microsoft.com/office/drawing/2014/main" id="{CBBADD5F-01A8-2DF8-8EAA-D9B56FA3D38D}"/>
              </a:ext>
            </a:extLst>
          </p:cNvPr>
          <p:cNvSpPr/>
          <p:nvPr userDrawn="1"/>
        </p:nvSpPr>
        <p:spPr>
          <a:xfrm>
            <a:off x="0" y="5628640"/>
            <a:ext cx="9144000" cy="135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D4F697-D716-AB0A-FBC2-7ECB8767B2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9144000" cy="6858000"/>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7201E-03E0-AE32-FFF5-505F243548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4" name="Rounded Rectangle 3"/>
          <p:cNvSpPr/>
          <p:nvPr userDrawn="1"/>
        </p:nvSpPr>
        <p:spPr bwMode="auto">
          <a:xfrm>
            <a:off x="381280" y="376519"/>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FD65-1BAB-1251-31A1-C50E001C6F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1906"/>
            <a:ext cx="9144000" cy="6858000"/>
          </a:xfrm>
          <a:prstGeom prst="rect">
            <a:avLst/>
          </a:prstGeom>
        </p:spPr>
      </p:pic>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64951"/>
            <a:ext cx="8220075" cy="994306"/>
          </a:xfrm>
        </p:spPr>
        <p:txBody>
          <a:bodyPr>
            <a:noAutofit/>
          </a:bodyPr>
          <a:lstStyle>
            <a:lvl1pPr>
              <a:defRPr>
                <a:latin typeface="Twinkl"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2E652-25A2-D2F1-5DC0-F67C38E09B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6" name="Rectangle 5">
            <a:hlinkClick r:id="rId3"/>
            <a:extLst>
              <a:ext uri="{FF2B5EF4-FFF2-40B4-BE49-F238E27FC236}">
                <a16:creationId xmlns:a16="http://schemas.microsoft.com/office/drawing/2014/main" id="{45B35073-1EB9-9998-BC39-3AEBF01C7AF9}"/>
              </a:ext>
            </a:extLst>
          </p:cNvPr>
          <p:cNvSpPr/>
          <p:nvPr userDrawn="1"/>
        </p:nvSpPr>
        <p:spPr>
          <a:xfrm>
            <a:off x="8412480" y="6573520"/>
            <a:ext cx="731520"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a:hlinkClick r:id="rId2"/>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E1879A9-3B4E-F46B-A200-5E371EFFF3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Rectangle 4">
            <a:hlinkClick r:id="rId4"/>
            <a:extLst>
              <a:ext uri="{FF2B5EF4-FFF2-40B4-BE49-F238E27FC236}">
                <a16:creationId xmlns:a16="http://schemas.microsoft.com/office/drawing/2014/main" id="{BEDAB516-D0C0-919B-AD6B-980AFE14A633}"/>
              </a:ext>
            </a:extLst>
          </p:cNvPr>
          <p:cNvSpPr/>
          <p:nvPr userDrawn="1"/>
        </p:nvSpPr>
        <p:spPr>
          <a:xfrm>
            <a:off x="0" y="5628640"/>
            <a:ext cx="9144000" cy="135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A0D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EF3FA-4B8B-8D22-038C-D821557E7AAE}"/>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GB"/>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41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4363874E-D0EE-CF49-E35D-F28FBB4635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464"/>
          <a:stretch/>
        </p:blipFill>
        <p:spPr>
          <a:xfrm>
            <a:off x="539750" y="549275"/>
            <a:ext cx="7993064" cy="5795963"/>
          </a:xfrm>
          <a:prstGeom prst="rect">
            <a:avLst/>
          </a:prstGeom>
        </p:spPr>
      </p:pic>
      <p:sp>
        <p:nvSpPr>
          <p:cNvPr id="4" name="TextBox 3">
            <a:extLst>
              <a:ext uri="{FF2B5EF4-FFF2-40B4-BE49-F238E27FC236}">
                <a16:creationId xmlns:a16="http://schemas.microsoft.com/office/drawing/2014/main" id="{0012D007-6AB2-81AE-BBE4-2B6E6DB2DAD8}"/>
              </a:ext>
            </a:extLst>
          </p:cNvPr>
          <p:cNvSpPr txBox="1"/>
          <p:nvPr/>
        </p:nvSpPr>
        <p:spPr>
          <a:xfrm>
            <a:off x="-226031" y="728662"/>
            <a:ext cx="8614382" cy="1077218"/>
          </a:xfrm>
          <a:prstGeom prst="rect">
            <a:avLst/>
          </a:prstGeom>
          <a:solidFill>
            <a:srgbClr val="7F4D9A"/>
          </a:solidFill>
        </p:spPr>
        <p:txBody>
          <a:bodyPr wrap="square">
            <a:spAutoFit/>
          </a:bodyPr>
          <a:lstStyle/>
          <a:p>
            <a:pPr lvl="2"/>
            <a:r>
              <a:rPr lang="en-GB" sz="1600" dirty="0">
                <a:solidFill>
                  <a:schemeClr val="bg1"/>
                </a:solidFill>
              </a:rPr>
              <a:t>My name is Brodie and I go to Gideon Lakes Primary School. I do lots of fun things at school, like learning and playing with my friends. When I learn in the classroom, I can sit on the floor with other students or at the table. When I play outside, I might play a game or on the playground. I like to play with my friends.</a:t>
            </a:r>
          </a:p>
        </p:txBody>
      </p:sp>
      <p:pic>
        <p:nvPicPr>
          <p:cNvPr id="5" name="Picture 4" descr="A group of kids sitting at a table&#10;&#10;Description automatically generated with low confidence">
            <a:extLst>
              <a:ext uri="{FF2B5EF4-FFF2-40B4-BE49-F238E27FC236}">
                <a16:creationId xmlns:a16="http://schemas.microsoft.com/office/drawing/2014/main" id="{B6A04157-88A6-412B-EC89-18DE83CD5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223" y="2856073"/>
            <a:ext cx="4237127" cy="3236752"/>
          </a:xfrm>
          <a:prstGeom prst="rect">
            <a:avLst/>
          </a:prstGeom>
        </p:spPr>
      </p:pic>
    </p:spTree>
    <p:extLst>
      <p:ext uri="{BB962C8B-B14F-4D97-AF65-F5344CB8AC3E}">
        <p14:creationId xmlns:p14="http://schemas.microsoft.com/office/powerpoint/2010/main" val="393934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B9E8997-43C0-4E0B-00F1-143C7210BC35}"/>
              </a:ext>
            </a:extLst>
          </p:cNvPr>
          <p:cNvSpPr txBox="1"/>
          <p:nvPr/>
        </p:nvSpPr>
        <p:spPr>
          <a:xfrm>
            <a:off x="3169562" y="1538165"/>
            <a:ext cx="5059052" cy="1077218"/>
          </a:xfrm>
          <a:prstGeom prst="rect">
            <a:avLst/>
          </a:prstGeom>
          <a:solidFill>
            <a:srgbClr val="7F4D9A"/>
          </a:solidFill>
        </p:spPr>
        <p:txBody>
          <a:bodyPr wrap="square">
            <a:spAutoFit/>
          </a:bodyPr>
          <a:lstStyle/>
          <a:p>
            <a:pPr lvl="1"/>
            <a:r>
              <a:rPr lang="en-GB" sz="1600" dirty="0">
                <a:solidFill>
                  <a:schemeClr val="bg1"/>
                </a:solidFill>
              </a:rPr>
              <a:t>Sometimes when other children are learning or playing, they might accidentally bump into someone or get too close. This is OK and they can apologise. </a:t>
            </a:r>
          </a:p>
        </p:txBody>
      </p:sp>
      <p:sp>
        <p:nvSpPr>
          <p:cNvPr id="7" name="Oval 6">
            <a:extLst>
              <a:ext uri="{FF2B5EF4-FFF2-40B4-BE49-F238E27FC236}">
                <a16:creationId xmlns:a16="http://schemas.microsoft.com/office/drawing/2014/main" id="{382363DF-8131-CC18-3759-FD71419794EF}"/>
              </a:ext>
            </a:extLst>
          </p:cNvPr>
          <p:cNvSpPr/>
          <p:nvPr/>
        </p:nvSpPr>
        <p:spPr>
          <a:xfrm>
            <a:off x="6289693" y="2492194"/>
            <a:ext cx="1819057" cy="1819057"/>
          </a:xfrm>
          <a:prstGeom prst="ellipse">
            <a:avLst/>
          </a:prstGeom>
          <a:solidFill>
            <a:schemeClr val="bg1"/>
          </a:solidFill>
          <a:ln w="28575">
            <a:solidFill>
              <a:srgbClr val="7F4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9B00E9-6934-54A3-C6E4-739B851C42D3}"/>
              </a:ext>
            </a:extLst>
          </p:cNvPr>
          <p:cNvSpPr txBox="1"/>
          <p:nvPr/>
        </p:nvSpPr>
        <p:spPr>
          <a:xfrm>
            <a:off x="3169561" y="4434283"/>
            <a:ext cx="5182277" cy="1077169"/>
          </a:xfrm>
          <a:prstGeom prst="rect">
            <a:avLst/>
          </a:prstGeom>
          <a:solidFill>
            <a:srgbClr val="7F4D9A"/>
          </a:solidFill>
        </p:spPr>
        <p:txBody>
          <a:bodyPr wrap="square">
            <a:spAutoFit/>
          </a:bodyPr>
          <a:lstStyle/>
          <a:p>
            <a:pPr lvl="1"/>
            <a:r>
              <a:rPr lang="en-GB" sz="1600" dirty="0">
                <a:solidFill>
                  <a:schemeClr val="bg1"/>
                </a:solidFill>
              </a:rPr>
              <a:t>Sometimes at school, people might touch others when they don’t like it or touch them in a harmful way. This can make people uncomfortable or hurt them. </a:t>
            </a:r>
            <a:endParaRPr lang="en-US" sz="1600" dirty="0">
              <a:solidFill>
                <a:schemeClr val="bg1"/>
              </a:solidFill>
            </a:endParaRPr>
          </a:p>
        </p:txBody>
      </p:sp>
      <p:sp>
        <p:nvSpPr>
          <p:cNvPr id="8" name="Oval 7">
            <a:extLst>
              <a:ext uri="{FF2B5EF4-FFF2-40B4-BE49-F238E27FC236}">
                <a16:creationId xmlns:a16="http://schemas.microsoft.com/office/drawing/2014/main" id="{3C7D1242-BAB7-13B6-BB16-DC69579B3C10}"/>
              </a:ext>
            </a:extLst>
          </p:cNvPr>
          <p:cNvSpPr/>
          <p:nvPr/>
        </p:nvSpPr>
        <p:spPr>
          <a:xfrm>
            <a:off x="853538" y="3627859"/>
            <a:ext cx="2690016" cy="2690016"/>
          </a:xfrm>
          <a:prstGeom prst="ellipse">
            <a:avLst/>
          </a:prstGeom>
          <a:solidFill>
            <a:schemeClr val="bg1"/>
          </a:solidFill>
          <a:ln w="28575">
            <a:solidFill>
              <a:srgbClr val="7F4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087CFD8A-586B-CA9C-4994-2BAC91D1E9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5254" y="2897638"/>
            <a:ext cx="1227962" cy="964093"/>
          </a:xfrm>
          <a:prstGeom prst="rect">
            <a:avLst/>
          </a:prstGeom>
        </p:spPr>
      </p:pic>
      <p:sp>
        <p:nvSpPr>
          <p:cNvPr id="4" name="Oval 3">
            <a:extLst>
              <a:ext uri="{FF2B5EF4-FFF2-40B4-BE49-F238E27FC236}">
                <a16:creationId xmlns:a16="http://schemas.microsoft.com/office/drawing/2014/main" id="{0E761CF1-4A88-DF7F-6A72-8B7A33DD77E3}"/>
              </a:ext>
            </a:extLst>
          </p:cNvPr>
          <p:cNvSpPr/>
          <p:nvPr/>
        </p:nvSpPr>
        <p:spPr>
          <a:xfrm>
            <a:off x="915387" y="618234"/>
            <a:ext cx="2690016" cy="2690016"/>
          </a:xfrm>
          <a:prstGeom prst="ellipse">
            <a:avLst/>
          </a:prstGeom>
          <a:solidFill>
            <a:schemeClr val="bg1"/>
          </a:solidFill>
          <a:ln w="28575">
            <a:solidFill>
              <a:srgbClr val="7F4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cture containing text, doll, toy, vector graphics&#10;&#10;Description automatically generated">
            <a:extLst>
              <a:ext uri="{FF2B5EF4-FFF2-40B4-BE49-F238E27FC236}">
                <a16:creationId xmlns:a16="http://schemas.microsoft.com/office/drawing/2014/main" id="{C954FDB5-9A6C-E0CC-3F82-042FB8C28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6486" y="1585923"/>
            <a:ext cx="1412295" cy="1127229"/>
          </a:xfrm>
          <a:prstGeom prst="rect">
            <a:avLst/>
          </a:prstGeom>
        </p:spPr>
      </p:pic>
      <p:pic>
        <p:nvPicPr>
          <p:cNvPr id="14" name="Picture 13" descr="A picture containing text, vector graphics&#10;&#10;Description automatically generated">
            <a:extLst>
              <a:ext uri="{FF2B5EF4-FFF2-40B4-BE49-F238E27FC236}">
                <a16:creationId xmlns:a16="http://schemas.microsoft.com/office/drawing/2014/main" id="{121AD254-1469-DCF6-4278-F31A16544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8" y="1508159"/>
            <a:ext cx="1180318" cy="1174625"/>
          </a:xfrm>
          <a:prstGeom prst="rect">
            <a:avLst/>
          </a:prstGeom>
        </p:spPr>
      </p:pic>
      <p:pic>
        <p:nvPicPr>
          <p:cNvPr id="9" name="Picture 8" descr="A picture containing toy, doll&#10;&#10;Description automatically generated">
            <a:extLst>
              <a:ext uri="{FF2B5EF4-FFF2-40B4-BE49-F238E27FC236}">
                <a16:creationId xmlns:a16="http://schemas.microsoft.com/office/drawing/2014/main" id="{F39B81B1-250E-FA44-53DF-EB7838289C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7369" y="4275939"/>
            <a:ext cx="1372212" cy="1508159"/>
          </a:xfrm>
          <a:prstGeom prst="rect">
            <a:avLst/>
          </a:prstGeom>
        </p:spPr>
      </p:pic>
    </p:spTree>
    <p:extLst>
      <p:ext uri="{BB962C8B-B14F-4D97-AF65-F5344CB8AC3E}">
        <p14:creationId xmlns:p14="http://schemas.microsoft.com/office/powerpoint/2010/main" val="123736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1BA377-291F-B125-14EE-1629F9E1F3EF}"/>
              </a:ext>
            </a:extLst>
          </p:cNvPr>
          <p:cNvPicPr>
            <a:picLocks noChangeAspect="1"/>
          </p:cNvPicPr>
          <p:nvPr/>
        </p:nvPicPr>
        <p:blipFill>
          <a:blip r:embed="rId2" cstate="print">
            <a:extLst>
              <a:ext uri="{28A0092B-C50C-407E-A947-70E740481C1C}">
                <a14:useLocalDpi xmlns:a14="http://schemas.microsoft.com/office/drawing/2010/main" val="0"/>
              </a:ext>
            </a:extLst>
          </a:blip>
          <a:srcRect l="1269" r="1269"/>
          <a:stretch/>
        </p:blipFill>
        <p:spPr>
          <a:xfrm>
            <a:off x="539750" y="549274"/>
            <a:ext cx="7993063" cy="5795963"/>
          </a:xfrm>
          <a:prstGeom prst="rect">
            <a:avLst/>
          </a:prstGeom>
        </p:spPr>
      </p:pic>
      <p:sp>
        <p:nvSpPr>
          <p:cNvPr id="4" name="TextBox 3">
            <a:extLst>
              <a:ext uri="{FF2B5EF4-FFF2-40B4-BE49-F238E27FC236}">
                <a16:creationId xmlns:a16="http://schemas.microsoft.com/office/drawing/2014/main" id="{0012D007-6AB2-81AE-BBE4-2B6E6DB2DAD8}"/>
              </a:ext>
            </a:extLst>
          </p:cNvPr>
          <p:cNvSpPr txBox="1"/>
          <p:nvPr/>
        </p:nvSpPr>
        <p:spPr>
          <a:xfrm>
            <a:off x="-256855" y="5169495"/>
            <a:ext cx="8701160" cy="923330"/>
          </a:xfrm>
          <a:prstGeom prst="rect">
            <a:avLst/>
          </a:prstGeom>
          <a:solidFill>
            <a:srgbClr val="7F4D9A"/>
          </a:solidFill>
          <a:ln>
            <a:solidFill>
              <a:srgbClr val="7F4D9A"/>
            </a:solidFill>
          </a:ln>
        </p:spPr>
        <p:style>
          <a:lnRef idx="2">
            <a:schemeClr val="accent2"/>
          </a:lnRef>
          <a:fillRef idx="1">
            <a:schemeClr val="lt1"/>
          </a:fillRef>
          <a:effectRef idx="0">
            <a:schemeClr val="accent2"/>
          </a:effectRef>
          <a:fontRef idx="minor">
            <a:schemeClr val="dk1"/>
          </a:fontRef>
        </p:style>
        <p:txBody>
          <a:bodyPr wrap="square">
            <a:spAutoFit/>
          </a:bodyPr>
          <a:lstStyle/>
          <a:p>
            <a:pPr lvl="2"/>
            <a:r>
              <a:rPr lang="en-GB" dirty="0">
                <a:solidFill>
                  <a:schemeClr val="bg1"/>
                </a:solidFill>
              </a:rPr>
              <a:t>When I am home, I like to hug my family and friends. My family and friends like to hug me too. We can sit close together to do activities at home. Hugging and being close at home is OK to do if you like hugging. </a:t>
            </a:r>
            <a:endParaRPr lang="en-GB" sz="1600" dirty="0">
              <a:solidFill>
                <a:schemeClr val="bg1"/>
              </a:solidFill>
            </a:endParaRPr>
          </a:p>
        </p:txBody>
      </p:sp>
      <p:pic>
        <p:nvPicPr>
          <p:cNvPr id="5" name="Picture 4" descr="A cartoon of a child&#10;&#10;Description automatically generated with medium confidence">
            <a:extLst>
              <a:ext uri="{FF2B5EF4-FFF2-40B4-BE49-F238E27FC236}">
                <a16:creationId xmlns:a16="http://schemas.microsoft.com/office/drawing/2014/main" id="{8EA28E64-BB98-83DB-C5E9-C45C12045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191" y="3123697"/>
            <a:ext cx="978465" cy="2063556"/>
          </a:xfrm>
          <a:prstGeom prst="rect">
            <a:avLst/>
          </a:prstGeom>
        </p:spPr>
      </p:pic>
      <p:pic>
        <p:nvPicPr>
          <p:cNvPr id="8" name="Picture 7" descr="A picture containing toy, doll&#10;&#10;Description automatically generated">
            <a:extLst>
              <a:ext uri="{FF2B5EF4-FFF2-40B4-BE49-F238E27FC236}">
                <a16:creationId xmlns:a16="http://schemas.microsoft.com/office/drawing/2014/main" id="{D4C819F5-27C5-A68B-C2CD-19C350B8EE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035" t="18959" r="-4063" b="738"/>
          <a:stretch/>
        </p:blipFill>
        <p:spPr>
          <a:xfrm>
            <a:off x="1551437" y="2126751"/>
            <a:ext cx="4144149" cy="3042744"/>
          </a:xfrm>
          <a:prstGeom prst="rect">
            <a:avLst/>
          </a:prstGeom>
        </p:spPr>
      </p:pic>
    </p:spTree>
    <p:extLst>
      <p:ext uri="{BB962C8B-B14F-4D97-AF65-F5344CB8AC3E}">
        <p14:creationId xmlns:p14="http://schemas.microsoft.com/office/powerpoint/2010/main" val="57026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12D007-6AB2-81AE-BBE4-2B6E6DB2DAD8}"/>
              </a:ext>
            </a:extLst>
          </p:cNvPr>
          <p:cNvSpPr txBox="1"/>
          <p:nvPr/>
        </p:nvSpPr>
        <p:spPr>
          <a:xfrm>
            <a:off x="3881702" y="1964581"/>
            <a:ext cx="4651111" cy="646331"/>
          </a:xfrm>
          <a:prstGeom prst="rect">
            <a:avLst/>
          </a:prstGeom>
          <a:solidFill>
            <a:srgbClr val="7F4D9A"/>
          </a:solidFill>
        </p:spPr>
        <p:txBody>
          <a:bodyPr wrap="square">
            <a:spAutoFit/>
          </a:bodyPr>
          <a:lstStyle/>
          <a:p>
            <a:pPr lvl="1"/>
            <a:r>
              <a:rPr lang="en-GB" dirty="0">
                <a:solidFill>
                  <a:schemeClr val="bg1"/>
                </a:solidFill>
              </a:rPr>
              <a:t>Some ways that we can all learn and play appropriately include:</a:t>
            </a:r>
          </a:p>
        </p:txBody>
      </p:sp>
      <p:sp>
        <p:nvSpPr>
          <p:cNvPr id="3" name="Oval 2">
            <a:hlinkClick r:id="rId2" action="ppaction://hlinksldjump"/>
            <a:extLst>
              <a:ext uri="{FF2B5EF4-FFF2-40B4-BE49-F238E27FC236}">
                <a16:creationId xmlns:a16="http://schemas.microsoft.com/office/drawing/2014/main" id="{33FC2D5C-D917-7B38-FF01-484D3B4AB022}"/>
              </a:ext>
            </a:extLst>
          </p:cNvPr>
          <p:cNvSpPr/>
          <p:nvPr/>
        </p:nvSpPr>
        <p:spPr>
          <a:xfrm>
            <a:off x="640046" y="1139111"/>
            <a:ext cx="3604335" cy="3604335"/>
          </a:xfrm>
          <a:prstGeom prst="ellipse">
            <a:avLst/>
          </a:prstGeom>
          <a:solidFill>
            <a:schemeClr val="bg1"/>
          </a:solidFill>
          <a:ln w="28575">
            <a:solidFill>
              <a:srgbClr val="7F4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C2F776C-7535-728B-F933-BC4C45FC9F22}"/>
              </a:ext>
            </a:extLst>
          </p:cNvPr>
          <p:cNvSpPr txBox="1"/>
          <p:nvPr/>
        </p:nvSpPr>
        <p:spPr>
          <a:xfrm>
            <a:off x="4275677" y="2824119"/>
            <a:ext cx="4257136" cy="646331"/>
          </a:xfrm>
          <a:prstGeom prst="rect">
            <a:avLst/>
          </a:prstGeom>
          <a:solidFill>
            <a:srgbClr val="7F4D9A"/>
          </a:solidFill>
        </p:spPr>
        <p:txBody>
          <a:bodyPr wrap="square">
            <a:spAutoFit/>
          </a:bodyPr>
          <a:lstStyle/>
          <a:p>
            <a:pPr marL="285750" indent="-285750" fontAlgn="base">
              <a:buFont typeface="Arial" panose="020B0604020202020204" pitchFamily="34" charset="0"/>
              <a:buChar char="•"/>
            </a:pPr>
            <a:r>
              <a:rPr lang="en-GB" dirty="0">
                <a:solidFill>
                  <a:schemeClr val="bg1"/>
                </a:solidFill>
              </a:rPr>
              <a:t>remembering other people’s personal space;</a:t>
            </a:r>
          </a:p>
        </p:txBody>
      </p:sp>
      <p:sp>
        <p:nvSpPr>
          <p:cNvPr id="7" name="TextBox 6">
            <a:extLst>
              <a:ext uri="{FF2B5EF4-FFF2-40B4-BE49-F238E27FC236}">
                <a16:creationId xmlns:a16="http://schemas.microsoft.com/office/drawing/2014/main" id="{2B0B9B6D-8A37-D338-A6A6-CBA2950FBA18}"/>
              </a:ext>
            </a:extLst>
          </p:cNvPr>
          <p:cNvSpPr txBox="1"/>
          <p:nvPr/>
        </p:nvSpPr>
        <p:spPr>
          <a:xfrm>
            <a:off x="4275678" y="4438327"/>
            <a:ext cx="4257135" cy="369332"/>
          </a:xfrm>
          <a:prstGeom prst="rect">
            <a:avLst/>
          </a:prstGeom>
          <a:solidFill>
            <a:srgbClr val="7F4D9A"/>
          </a:solidFill>
        </p:spPr>
        <p:txBody>
          <a:bodyPr wrap="square">
            <a:spAutoFit/>
          </a:bodyPr>
          <a:lstStyle/>
          <a:p>
            <a:pPr marL="285750" indent="-285750" fontAlgn="base">
              <a:buFont typeface="Arial" panose="020B0604020202020204" pitchFamily="34" charset="0"/>
              <a:buChar char="•"/>
            </a:pPr>
            <a:r>
              <a:rPr lang="en-GB" dirty="0">
                <a:solidFill>
                  <a:schemeClr val="bg1"/>
                </a:solidFill>
              </a:rPr>
              <a:t>asking people before touching them;</a:t>
            </a:r>
          </a:p>
        </p:txBody>
      </p:sp>
      <p:sp>
        <p:nvSpPr>
          <p:cNvPr id="9" name="TextBox 8">
            <a:extLst>
              <a:ext uri="{FF2B5EF4-FFF2-40B4-BE49-F238E27FC236}">
                <a16:creationId xmlns:a16="http://schemas.microsoft.com/office/drawing/2014/main" id="{1E13172D-085D-3C6F-D2EC-9B131E758AC4}"/>
              </a:ext>
            </a:extLst>
          </p:cNvPr>
          <p:cNvSpPr txBox="1"/>
          <p:nvPr/>
        </p:nvSpPr>
        <p:spPr>
          <a:xfrm>
            <a:off x="4275677" y="3620379"/>
            <a:ext cx="4257136" cy="646331"/>
          </a:xfrm>
          <a:prstGeom prst="rect">
            <a:avLst/>
          </a:prstGeom>
          <a:solidFill>
            <a:srgbClr val="7F4D9A"/>
          </a:solidFill>
        </p:spPr>
        <p:txBody>
          <a:bodyPr wrap="square">
            <a:spAutoFit/>
          </a:bodyPr>
          <a:lstStyle/>
          <a:p>
            <a:pPr marL="285750" indent="-285750" fontAlgn="base">
              <a:buFont typeface="Arial" panose="020B0604020202020204" pitchFamily="34" charset="0"/>
              <a:buChar char="•"/>
            </a:pPr>
            <a:r>
              <a:rPr lang="en-GB" dirty="0">
                <a:solidFill>
                  <a:schemeClr val="bg1"/>
                </a:solidFill>
              </a:rPr>
              <a:t>saying hello, waving or giving a high five;</a:t>
            </a:r>
          </a:p>
        </p:txBody>
      </p:sp>
      <p:sp>
        <p:nvSpPr>
          <p:cNvPr id="11" name="TextBox 10">
            <a:extLst>
              <a:ext uri="{FF2B5EF4-FFF2-40B4-BE49-F238E27FC236}">
                <a16:creationId xmlns:a16="http://schemas.microsoft.com/office/drawing/2014/main" id="{972D82B6-C971-8E1D-DBBA-F48AB7342FE4}"/>
              </a:ext>
            </a:extLst>
          </p:cNvPr>
          <p:cNvSpPr txBox="1"/>
          <p:nvPr/>
        </p:nvSpPr>
        <p:spPr>
          <a:xfrm>
            <a:off x="4275678" y="5022363"/>
            <a:ext cx="4257135" cy="646331"/>
          </a:xfrm>
          <a:prstGeom prst="rect">
            <a:avLst/>
          </a:prstGeom>
          <a:solidFill>
            <a:srgbClr val="7F4D9A"/>
          </a:solidFill>
        </p:spPr>
        <p:txBody>
          <a:bodyPr wrap="square">
            <a:spAutoFit/>
          </a:bodyPr>
          <a:lstStyle/>
          <a:p>
            <a:pPr marL="285750" indent="-285750" fontAlgn="base">
              <a:buFont typeface="Arial" panose="020B0604020202020204" pitchFamily="34" charset="0"/>
              <a:buChar char="•"/>
            </a:pPr>
            <a:r>
              <a:rPr lang="en-GB" dirty="0">
                <a:solidFill>
                  <a:schemeClr val="bg1"/>
                </a:solidFill>
              </a:rPr>
              <a:t>tapping people on their arm and saying,  “excuse me”.</a:t>
            </a:r>
          </a:p>
        </p:txBody>
      </p:sp>
      <p:pic>
        <p:nvPicPr>
          <p:cNvPr id="12" name="Picture 11">
            <a:extLst>
              <a:ext uri="{FF2B5EF4-FFF2-40B4-BE49-F238E27FC236}">
                <a16:creationId xmlns:a16="http://schemas.microsoft.com/office/drawing/2014/main" id="{A0490E35-18B8-7640-70CE-0BBD06A5D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966" y="1766353"/>
            <a:ext cx="2974493" cy="2412252"/>
          </a:xfrm>
          <a:prstGeom prst="rect">
            <a:avLst/>
          </a:prstGeom>
        </p:spPr>
      </p:pic>
    </p:spTree>
    <p:extLst>
      <p:ext uri="{BB962C8B-B14F-4D97-AF65-F5344CB8AC3E}">
        <p14:creationId xmlns:p14="http://schemas.microsoft.com/office/powerpoint/2010/main" val="3399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7" grpId="0" animBg="1"/>
      <p:bldP spid="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925106E-63D5-37BA-F86B-1F484E9C024D}"/>
              </a:ext>
            </a:extLst>
          </p:cNvPr>
          <p:cNvPicPr>
            <a:picLocks noChangeAspect="1"/>
          </p:cNvPicPr>
          <p:nvPr/>
        </p:nvPicPr>
        <p:blipFill>
          <a:blip r:embed="rId2" cstate="print">
            <a:extLst>
              <a:ext uri="{28A0092B-C50C-407E-A947-70E740481C1C}">
                <a14:useLocalDpi xmlns:a14="http://schemas.microsoft.com/office/drawing/2010/main" val="0"/>
              </a:ext>
            </a:extLst>
          </a:blip>
          <a:srcRect l="1226" r="1226"/>
          <a:stretch/>
        </p:blipFill>
        <p:spPr>
          <a:xfrm>
            <a:off x="539750" y="554349"/>
            <a:ext cx="7993063" cy="5790889"/>
          </a:xfrm>
          <a:prstGeom prst="rect">
            <a:avLst/>
          </a:prstGeom>
        </p:spPr>
      </p:pic>
      <p:sp>
        <p:nvSpPr>
          <p:cNvPr id="4" name="TextBox 3">
            <a:extLst>
              <a:ext uri="{FF2B5EF4-FFF2-40B4-BE49-F238E27FC236}">
                <a16:creationId xmlns:a16="http://schemas.microsoft.com/office/drawing/2014/main" id="{0012D007-6AB2-81AE-BBE4-2B6E6DB2DAD8}"/>
              </a:ext>
            </a:extLst>
          </p:cNvPr>
          <p:cNvSpPr txBox="1"/>
          <p:nvPr/>
        </p:nvSpPr>
        <p:spPr>
          <a:xfrm>
            <a:off x="764778" y="728663"/>
            <a:ext cx="7596188" cy="923330"/>
          </a:xfrm>
          <a:prstGeom prst="rect">
            <a:avLst/>
          </a:prstGeom>
          <a:solidFill>
            <a:srgbClr val="7F4D9A"/>
          </a:solidFill>
        </p:spPr>
        <p:txBody>
          <a:bodyPr wrap="square">
            <a:spAutoFit/>
          </a:bodyPr>
          <a:lstStyle/>
          <a:p>
            <a:pPr algn="ctr"/>
            <a:r>
              <a:rPr lang="en-GB" dirty="0">
                <a:solidFill>
                  <a:schemeClr val="bg1"/>
                </a:solidFill>
              </a:rPr>
              <a:t>When I am learning and playing with my friends, I will try and remember to give them space. I will think about whether I need to touch them or not.</a:t>
            </a:r>
          </a:p>
        </p:txBody>
      </p:sp>
      <p:pic>
        <p:nvPicPr>
          <p:cNvPr id="2" name="Picture 1">
            <a:extLst>
              <a:ext uri="{FF2B5EF4-FFF2-40B4-BE49-F238E27FC236}">
                <a16:creationId xmlns:a16="http://schemas.microsoft.com/office/drawing/2014/main" id="{E9889D4C-67AA-5694-8DB0-1F7026030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7905" y="2616465"/>
            <a:ext cx="2257372" cy="2519167"/>
          </a:xfrm>
          <a:prstGeom prst="rect">
            <a:avLst/>
          </a:prstGeom>
        </p:spPr>
      </p:pic>
      <p:sp>
        <p:nvSpPr>
          <p:cNvPr id="8" name="TextBox 7">
            <a:extLst>
              <a:ext uri="{FF2B5EF4-FFF2-40B4-BE49-F238E27FC236}">
                <a16:creationId xmlns:a16="http://schemas.microsoft.com/office/drawing/2014/main" id="{C8F4E009-328E-07F1-D9FC-C450FE255CDD}"/>
              </a:ext>
            </a:extLst>
          </p:cNvPr>
          <p:cNvSpPr txBox="1"/>
          <p:nvPr/>
        </p:nvSpPr>
        <p:spPr>
          <a:xfrm>
            <a:off x="764778" y="5598952"/>
            <a:ext cx="7614444" cy="646331"/>
          </a:xfrm>
          <a:prstGeom prst="rect">
            <a:avLst/>
          </a:prstGeom>
          <a:solidFill>
            <a:srgbClr val="7F4D9A"/>
          </a:solidFill>
        </p:spPr>
        <p:txBody>
          <a:bodyPr wrap="square">
            <a:spAutoFit/>
          </a:bodyPr>
          <a:lstStyle/>
          <a:p>
            <a:pPr algn="ctr"/>
            <a:r>
              <a:rPr lang="en-GB" dirty="0">
                <a:solidFill>
                  <a:schemeClr val="bg1"/>
                </a:solidFill>
              </a:rPr>
              <a:t>If I learn and practise appropriate touching, it might make school a better and safer place to learn and play. </a:t>
            </a:r>
          </a:p>
        </p:txBody>
      </p:sp>
    </p:spTree>
    <p:extLst>
      <p:ext uri="{BB962C8B-B14F-4D97-AF65-F5344CB8AC3E}">
        <p14:creationId xmlns:p14="http://schemas.microsoft.com/office/powerpoint/2010/main" val="317504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76129"/>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 id="{A1D54F6C-F760-40C2-BDC5-A75C38087347}" vid="{718A7FDB-2387-4DAF-A596-97D440AFE9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TotalTime>
  <Words>284</Words>
  <Application>Microsoft Office PowerPoint</Application>
  <PresentationFormat>On-screen Show (4:3)</PresentationFormat>
  <Paragraphs>12</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Arial</vt:lpstr>
      <vt:lpstr>Twinkl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twinkl twinkl</dc:creator>
  <cp:lastModifiedBy>ammu unni</cp:lastModifiedBy>
  <cp:revision>13</cp:revision>
  <dcterms:created xsi:type="dcterms:W3CDTF">2022-09-02T08:56:51Z</dcterms:created>
  <dcterms:modified xsi:type="dcterms:W3CDTF">2022-10-29T13:49:35Z</dcterms:modified>
</cp:coreProperties>
</file>